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2" r:id="rId3"/>
    <p:sldId id="273" r:id="rId4"/>
    <p:sldId id="274" r:id="rId5"/>
    <p:sldId id="278" r:id="rId6"/>
    <p:sldId id="266" r:id="rId7"/>
    <p:sldId id="275" r:id="rId8"/>
    <p:sldId id="276" r:id="rId9"/>
    <p:sldId id="279" r:id="rId10"/>
    <p:sldId id="283" r:id="rId11"/>
    <p:sldId id="282" r:id="rId12"/>
    <p:sldId id="281" r:id="rId13"/>
    <p:sldId id="280" r:id="rId14"/>
    <p:sldId id="285" r:id="rId15"/>
    <p:sldId id="284" r:id="rId16"/>
    <p:sldId id="277" r:id="rId17"/>
  </p:sldIdLst>
  <p:sldSz cx="12192000" cy="6858000"/>
  <p:notesSz cx="6797675" cy="992822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8" userDrawn="1">
          <p15:clr>
            <a:srgbClr val="A4A3A4"/>
          </p15:clr>
        </p15:guide>
        <p15:guide id="2" orient="horz" pos="2205" userDrawn="1">
          <p15:clr>
            <a:srgbClr val="A4A3A4"/>
          </p15:clr>
        </p15:guide>
        <p15:guide id="3" pos="37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0F8"/>
    <a:srgbClr val="5C54FA"/>
    <a:srgbClr val="352BF9"/>
    <a:srgbClr val="0066CC"/>
    <a:srgbClr val="00AD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64" d="100"/>
          <a:sy n="64" d="100"/>
        </p:scale>
        <p:origin x="738" y="72"/>
      </p:cViewPr>
      <p:guideLst>
        <p:guide orient="horz" pos="2238"/>
        <p:guide orient="horz" pos="2205"/>
        <p:guide pos="37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-211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65" cy="495949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092" y="1"/>
            <a:ext cx="2946065" cy="495949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B255522D-87C1-468A-9EF0-E7234E8FD565}" type="datetimeFigureOut">
              <a:rPr lang="it-IT" smtClean="0"/>
              <a:t>13/05/2016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737"/>
            <a:ext cx="2946065" cy="495949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092" y="9430737"/>
            <a:ext cx="2946065" cy="495949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1D00284E-6D55-45FA-A4D6-197FA33972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236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5570" tIns="47785" rIns="95570" bIns="4778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5570" tIns="47785" rIns="95570" bIns="47785" rtlCol="0"/>
          <a:lstStyle>
            <a:lvl1pPr algn="r">
              <a:defRPr sz="1300"/>
            </a:lvl1pPr>
          </a:lstStyle>
          <a:p>
            <a:fld id="{AC440039-C4A0-4E8F-86F9-DFB82F5995CA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0" tIns="47785" rIns="95570" bIns="4778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5570" tIns="47785" rIns="95570" bIns="4778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5570" tIns="47785" rIns="95570" bIns="4778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5570" tIns="47785" rIns="95570" bIns="47785" rtlCol="0" anchor="b"/>
          <a:lstStyle>
            <a:lvl1pPr algn="r">
              <a:defRPr sz="1300"/>
            </a:lvl1pPr>
          </a:lstStyle>
          <a:p>
            <a:fld id="{2D0D0FF6-42D7-4CDF-96D3-80C7A5B76219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771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52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56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31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11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68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96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7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66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14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33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1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Rome Friday 13 May 2016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23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/>
          <p:cNvCxnSpPr/>
          <p:nvPr/>
        </p:nvCxnSpPr>
        <p:spPr>
          <a:xfrm>
            <a:off x="2056780" y="2056780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2056780" y="3676278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1032286" y="1972523"/>
            <a:ext cx="9115325" cy="3406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spcBef>
                <a:spcPts val="127"/>
              </a:spcBef>
            </a:pP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Benchmarking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Employment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Services’ Contribution to the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Implementation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of the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Youth</a:t>
            </a: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Guarantee</a:t>
            </a:r>
            <a:endParaRPr lang="fr-FR" altLang="fr-FR" sz="3200" dirty="0">
              <a:solidFill>
                <a:schemeClr val="bg1"/>
              </a:solidFill>
              <a:latin typeface="Titillium semibold"/>
            </a:endParaRPr>
          </a:p>
          <a:p>
            <a:pPr marL="795528" marR="818832">
              <a:spcBef>
                <a:spcPts val="127"/>
              </a:spcBef>
            </a:pPr>
            <a:endParaRPr lang="fr-FR" sz="3200" b="1" dirty="0">
              <a:solidFill>
                <a:schemeClr val="bg1"/>
              </a:solidFill>
              <a:latin typeface="Titillium semibold"/>
              <a:cs typeface="Titillium semibold"/>
            </a:endParaRPr>
          </a:p>
          <a:p>
            <a:pPr marL="795528" marR="818832">
              <a:spcBef>
                <a:spcPts val="127"/>
              </a:spcBef>
            </a:pPr>
            <a:r>
              <a:rPr lang="fr-FR" altLang="fr-FR" sz="3200" dirty="0">
                <a:solidFill>
                  <a:schemeClr val="bg1"/>
                </a:solidFill>
                <a:latin typeface="Titillium semibold"/>
              </a:rPr>
              <a:t>PARES Project Final </a:t>
            </a:r>
            <a:r>
              <a:rPr lang="fr-FR" altLang="fr-FR" sz="3200" dirty="0" err="1">
                <a:solidFill>
                  <a:schemeClr val="bg1"/>
                </a:solidFill>
                <a:latin typeface="Titillium semibold"/>
              </a:rPr>
              <a:t>Conference</a:t>
            </a:r>
            <a:r>
              <a:rPr lang="fr-FR" altLang="fr-FR" sz="3200" dirty="0"/>
              <a:t/>
            </a:r>
            <a:br>
              <a:rPr lang="fr-FR" altLang="fr-FR" sz="3200" dirty="0"/>
            </a:br>
            <a:endParaRPr lang="fr-FR" altLang="fr-FR" sz="3200" dirty="0"/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fr-FR" sz="2000" b="1" dirty="0" err="1">
                <a:solidFill>
                  <a:schemeClr val="bg1"/>
                </a:solidFill>
                <a:latin typeface="Titillium semibold"/>
                <a:cs typeface="Titillium semibold"/>
              </a:rPr>
              <a:t>Ismeri</a:t>
            </a:r>
            <a:r>
              <a:rPr lang="fr-FR" sz="2000" b="1" dirty="0">
                <a:solidFill>
                  <a:schemeClr val="bg1"/>
                </a:solidFill>
                <a:latin typeface="Titillium semibold"/>
                <a:cs typeface="Titillium semibold"/>
              </a:rPr>
              <a:t> Europa Promo PA</a:t>
            </a:r>
            <a:endParaRPr lang="en-US" sz="2000" b="1" dirty="0">
              <a:solidFill>
                <a:schemeClr val="bg1"/>
              </a:solidFill>
              <a:latin typeface="Titillium semibold"/>
              <a:cs typeface="Titillium semibold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061553" y="5476425"/>
            <a:ext cx="5790082" cy="13859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8567793" y="5378584"/>
            <a:ext cx="1674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Titillium light"/>
                <a:cs typeface="Titillium light"/>
              </a:rPr>
              <a:t>Rome, 13/05/2016</a:t>
            </a:r>
          </a:p>
        </p:txBody>
      </p:sp>
      <p:pic>
        <p:nvPicPr>
          <p:cNvPr id="15" name="Immagine 14" descr="ppt_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259" y="-113613"/>
            <a:ext cx="5876740" cy="6757641"/>
          </a:xfrm>
          <a:prstGeom prst="rect">
            <a:avLst/>
          </a:prstGeom>
        </p:spPr>
      </p:pic>
      <p:pic>
        <p:nvPicPr>
          <p:cNvPr id="2" name="Immagine 1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730" y="5658451"/>
            <a:ext cx="5443728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2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3" name="Segnaposto contenuto 4"/>
          <p:cNvSpPr>
            <a:spLocks noGrp="1"/>
          </p:cNvSpPr>
          <p:nvPr>
            <p:ph idx="1"/>
          </p:nvPr>
        </p:nvSpPr>
        <p:spPr>
          <a:xfrm>
            <a:off x="1988690" y="1756975"/>
            <a:ext cx="8229600" cy="4061048"/>
          </a:xfrm>
        </p:spPr>
        <p:txBody>
          <a:bodyPr>
            <a:noAutofit/>
          </a:bodyPr>
          <a:lstStyle/>
          <a:p>
            <a:pPr lvl="0"/>
            <a:r>
              <a:rPr lang="en-GB" sz="2400" dirty="0"/>
              <a:t>Relevance of the amount of youngster registered with respect to the magnitude of NEETs</a:t>
            </a:r>
          </a:p>
          <a:p>
            <a:pPr lvl="0"/>
            <a:r>
              <a:rPr lang="en-GB" sz="2400" dirty="0"/>
              <a:t>Quick increase of the youngsters enrolled: </a:t>
            </a:r>
          </a:p>
          <a:p>
            <a:pPr lvl="1"/>
            <a:r>
              <a:rPr lang="en-GB" sz="2400" dirty="0"/>
              <a:t>Italy 1,04 million (April 2016), but less effectiveness with respect to the most vulnerable NEET</a:t>
            </a:r>
          </a:p>
          <a:p>
            <a:pPr lvl="1"/>
            <a:r>
              <a:rPr lang="en-GB" sz="2400" dirty="0"/>
              <a:t>France 736 thousand between July 2013 – December 2015 and exited within 2015 (reached also sub targets)</a:t>
            </a:r>
          </a:p>
          <a:p>
            <a:r>
              <a:rPr lang="en-GB" sz="2400" dirty="0"/>
              <a:t>Success also in Serbia, but no quantitative data </a:t>
            </a:r>
          </a:p>
          <a:p>
            <a:r>
              <a:rPr lang="en-GB" sz="2400" dirty="0"/>
              <a:t>Hungary no data</a:t>
            </a:r>
          </a:p>
          <a:p>
            <a:pPr lvl="0"/>
            <a:endParaRPr lang="en-GB" sz="2400" dirty="0"/>
          </a:p>
          <a:p>
            <a:pPr lvl="1"/>
            <a:endParaRPr lang="it-IT" sz="2400" dirty="0"/>
          </a:p>
        </p:txBody>
      </p:sp>
      <p:sp>
        <p:nvSpPr>
          <p:cNvPr id="14" name="Rettangolo 13"/>
          <p:cNvSpPr/>
          <p:nvPr/>
        </p:nvSpPr>
        <p:spPr>
          <a:xfrm>
            <a:off x="1617046" y="246601"/>
            <a:ext cx="3610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Outreach to NEETs: Results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3" name="Segnaposto contenuto 4"/>
          <p:cNvSpPr>
            <a:spLocks noGrp="1"/>
          </p:cNvSpPr>
          <p:nvPr>
            <p:ph idx="1"/>
          </p:nvPr>
        </p:nvSpPr>
        <p:spPr>
          <a:xfrm>
            <a:off x="1988690" y="1756976"/>
            <a:ext cx="8229600" cy="821333"/>
          </a:xfrm>
        </p:spPr>
        <p:txBody>
          <a:bodyPr>
            <a:noAutofit/>
          </a:bodyPr>
          <a:lstStyle/>
          <a:p>
            <a:pPr lvl="0"/>
            <a:r>
              <a:rPr lang="en-GB" sz="2400" dirty="0"/>
              <a:t>Now ensured the time-lag of 4 months except Hungary and including Serbia  </a:t>
            </a:r>
          </a:p>
          <a:p>
            <a:pPr lvl="0"/>
            <a:endParaRPr lang="en-GB" sz="2400" dirty="0"/>
          </a:p>
          <a:p>
            <a:pPr lvl="0">
              <a:buNone/>
            </a:pPr>
            <a:r>
              <a:rPr lang="en-GB" sz="2400" dirty="0"/>
              <a:t>Italy - Share of the registered NEETs (15-29 year olds) assisted </a:t>
            </a:r>
          </a:p>
          <a:p>
            <a:pPr>
              <a:buNone/>
            </a:pPr>
            <a:endParaRPr lang="it-IT" sz="2400" dirty="0"/>
          </a:p>
          <a:p>
            <a:pPr lvl="0">
              <a:buNone/>
            </a:pPr>
            <a:endParaRPr lang="en-GB" sz="2400" dirty="0"/>
          </a:p>
          <a:p>
            <a:pPr lvl="0"/>
            <a:endParaRPr lang="en-GB" sz="2400" dirty="0"/>
          </a:p>
          <a:p>
            <a:pPr lvl="0"/>
            <a:endParaRPr lang="en-GB" sz="2400" dirty="0"/>
          </a:p>
          <a:p>
            <a:pPr lvl="1"/>
            <a:endParaRPr lang="it-IT" sz="2400" dirty="0"/>
          </a:p>
        </p:txBody>
      </p:sp>
      <p:sp>
        <p:nvSpPr>
          <p:cNvPr id="14" name="Rettangolo 13"/>
          <p:cNvSpPr/>
          <p:nvPr/>
        </p:nvSpPr>
        <p:spPr>
          <a:xfrm>
            <a:off x="1617046" y="246601"/>
            <a:ext cx="4434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Provision of YG services: results 1</a:t>
            </a:r>
            <a:endParaRPr lang="it-IT" sz="2400" b="1" dirty="0">
              <a:solidFill>
                <a:schemeClr val="bg1"/>
              </a:solidFill>
            </a:endParaRPr>
          </a:p>
        </p:txBody>
      </p:sp>
      <p:pic>
        <p:nvPicPr>
          <p:cNvPr id="12" name="Immagine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88691" y="3396141"/>
            <a:ext cx="7779899" cy="27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617046" y="246601"/>
            <a:ext cx="4434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Provision of YG services: results 2</a:t>
            </a:r>
            <a:endParaRPr lang="it-IT" sz="2400" b="1" dirty="0">
              <a:solidFill>
                <a:schemeClr val="bg1"/>
              </a:solidFill>
            </a:endParaRPr>
          </a:p>
        </p:txBody>
      </p:sp>
      <p:pic>
        <p:nvPicPr>
          <p:cNvPr id="16" name="Immagine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31362" y="2334250"/>
            <a:ext cx="8329276" cy="3582210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969987" y="1780254"/>
            <a:ext cx="8410875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ea typeface="Times New Roman" pitchFamily="18" charset="0"/>
                <a:cs typeface="Times New Roman" pitchFamily="18" charset="0"/>
              </a:rPr>
              <a:t>FRANCE - Number of NEETs (15-25 year olds) taken up per months of entering the YG and services offered by PES (</a:t>
            </a:r>
            <a:r>
              <a:rPr lang="en-GB" sz="1600" b="1" i="1" dirty="0" err="1">
                <a:ea typeface="Times New Roman" pitchFamily="18" charset="0"/>
                <a:cs typeface="Times New Roman" pitchFamily="18" charset="0"/>
              </a:rPr>
              <a:t>Percours</a:t>
            </a:r>
            <a:r>
              <a:rPr lang="en-GB" sz="1600" b="1" i="1" dirty="0">
                <a:ea typeface="Times New Roman" pitchFamily="18" charset="0"/>
                <a:cs typeface="Times New Roman" pitchFamily="18" charset="0"/>
              </a:rPr>
              <a:t> du </a:t>
            </a:r>
            <a:r>
              <a:rPr lang="en-GB" sz="1600" b="1" i="1" dirty="0" err="1">
                <a:ea typeface="Times New Roman" pitchFamily="18" charset="0"/>
                <a:cs typeface="Times New Roman" pitchFamily="18" charset="0"/>
              </a:rPr>
              <a:t>domandei</a:t>
            </a:r>
            <a:r>
              <a:rPr lang="en-GB" sz="1600" b="1" dirty="0">
                <a:ea typeface="Times New Roman" pitchFamily="18" charset="0"/>
                <a:cs typeface="Times New Roman" pitchFamily="18" charset="0"/>
              </a:rPr>
              <a:t>) in the period July 2013 – December 2015</a:t>
            </a:r>
            <a:endParaRPr lang="en-GB" sz="16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3" name="Segnaposto contenuto 4"/>
          <p:cNvSpPr>
            <a:spLocks noGrp="1"/>
          </p:cNvSpPr>
          <p:nvPr>
            <p:ph idx="1"/>
          </p:nvPr>
        </p:nvSpPr>
        <p:spPr>
          <a:xfrm>
            <a:off x="1910839" y="3864913"/>
            <a:ext cx="4992391" cy="2577573"/>
          </a:xfrm>
        </p:spPr>
        <p:txBody>
          <a:bodyPr>
            <a:noAutofit/>
          </a:bodyPr>
          <a:lstStyle/>
          <a:p>
            <a:pPr lvl="0">
              <a:buNone/>
            </a:pPr>
            <a:endParaRPr lang="en-GB" sz="2400" dirty="0"/>
          </a:p>
          <a:p>
            <a:pPr lvl="0"/>
            <a:endParaRPr lang="en-GB" sz="2400" dirty="0"/>
          </a:p>
          <a:p>
            <a:pPr lvl="1"/>
            <a:endParaRPr lang="it-IT" sz="2400" dirty="0"/>
          </a:p>
        </p:txBody>
      </p:sp>
      <p:sp>
        <p:nvSpPr>
          <p:cNvPr id="14" name="Rettangolo 13"/>
          <p:cNvSpPr/>
          <p:nvPr/>
        </p:nvSpPr>
        <p:spPr>
          <a:xfrm>
            <a:off x="1524001" y="15768"/>
            <a:ext cx="5379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Delivery of the Measures: results France </a:t>
            </a:r>
            <a:endParaRPr lang="it-I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1910839" y="687292"/>
          <a:ext cx="6913370" cy="3108960"/>
        </p:xfrm>
        <a:graphic>
          <a:graphicData uri="http://schemas.openxmlformats.org/drawingml/2006/table">
            <a:tbl>
              <a:tblPr/>
              <a:tblGrid>
                <a:gridCol w="1567952"/>
                <a:gridCol w="479787"/>
                <a:gridCol w="999674"/>
                <a:gridCol w="999674"/>
                <a:gridCol w="900121"/>
                <a:gridCol w="900121"/>
                <a:gridCol w="623585"/>
                <a:gridCol w="442456"/>
              </a:tblGrid>
              <a:tr h="16192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Verdana"/>
                          <a:ea typeface="Times New Roman"/>
                          <a:cs typeface="Arial"/>
                        </a:rPr>
                        <a:t>Schemes of preparatory services</a:t>
                      </a:r>
                      <a:endParaRPr lang="it-IT" sz="10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Verdana"/>
                          <a:ea typeface="Times New Roman"/>
                          <a:cs typeface="Arial"/>
                        </a:rPr>
                        <a:t>Status after 18 months</a:t>
                      </a:r>
                      <a:endParaRPr lang="it-IT" sz="10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Total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926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Verdana"/>
                          <a:ea typeface="Times New Roman"/>
                          <a:cs typeface="Arial"/>
                        </a:rPr>
                        <a:t>1-Return to employment </a:t>
                      </a:r>
                      <a:endParaRPr lang="it-IT" sz="10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2-Return to subsided employment 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3-Training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4-Unemployed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5-Lost track 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45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Unknown 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1.173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84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806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354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2.107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4.524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A. Work-ready jobseekers (</a:t>
                      </a:r>
                      <a:r>
                        <a:rPr lang="en-GB" sz="800" i="1">
                          <a:latin typeface="Verdana"/>
                          <a:ea typeface="Times New Roman"/>
                          <a:cs typeface="Arial"/>
                        </a:rPr>
                        <a:t>Suvi</a:t>
                      </a: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)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153.659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2.804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10.927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10.892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35.044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213.326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541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B. Regular assitance (</a:t>
                      </a:r>
                      <a:r>
                        <a:rPr lang="en-GB" sz="800" i="1">
                          <a:latin typeface="Verdana"/>
                          <a:ea typeface="Times New Roman"/>
                          <a:cs typeface="Arial"/>
                        </a:rPr>
                        <a:t>Guidé</a:t>
                      </a: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)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184.743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Verdana"/>
                          <a:ea typeface="Times New Roman"/>
                          <a:cs typeface="Arial"/>
                        </a:rPr>
                        <a:t>5.663</a:t>
                      </a:r>
                      <a:endParaRPr lang="it-IT" sz="10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24.402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27.016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72.142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313.966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C. Intensive support (</a:t>
                      </a:r>
                      <a:r>
                        <a:rPr lang="en-GB" sz="800" i="1">
                          <a:latin typeface="Verdana"/>
                          <a:ea typeface="Times New Roman"/>
                          <a:cs typeface="Arial"/>
                        </a:rPr>
                        <a:t>Renforcé</a:t>
                      </a: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)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110.237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5.663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21.911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19.210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43.377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200.398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D. Global assistance (including social support)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486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66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88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193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83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916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E. Other 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438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Verdana"/>
                          <a:ea typeface="Times New Roman"/>
                          <a:cs typeface="Arial"/>
                        </a:rPr>
                        <a:t>30</a:t>
                      </a:r>
                      <a:endParaRPr lang="it-IT" sz="10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105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527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1.923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Verdana"/>
                          <a:ea typeface="Times New Roman"/>
                          <a:cs typeface="Arial"/>
                        </a:rPr>
                        <a:t>3.023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Total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450.736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14.310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58.239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58.192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154.676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Verdana"/>
                          <a:ea typeface="Times New Roman"/>
                          <a:cs typeface="Arial"/>
                        </a:rPr>
                        <a:t>736.153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i="1">
                          <a:latin typeface="Verdana"/>
                          <a:ea typeface="Times New Roman"/>
                          <a:cs typeface="Arial"/>
                        </a:rPr>
                        <a:t>% for columns 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i="1">
                          <a:latin typeface="Verdana"/>
                          <a:ea typeface="Times New Roman"/>
                          <a:cs typeface="Arial"/>
                        </a:rPr>
                        <a:t> 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i="1">
                          <a:latin typeface="Verdana"/>
                          <a:ea typeface="Times New Roman"/>
                          <a:cs typeface="Arial"/>
                        </a:rPr>
                        <a:t>61,2%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latin typeface="Verdana"/>
                          <a:ea typeface="Times New Roman"/>
                          <a:cs typeface="Arial"/>
                        </a:rPr>
                        <a:t>1,9%</a:t>
                      </a:r>
                      <a:endParaRPr lang="it-IT" sz="10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i="1">
                          <a:latin typeface="Verdana"/>
                          <a:ea typeface="Times New Roman"/>
                          <a:cs typeface="Arial"/>
                        </a:rPr>
                        <a:t>7,9%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i="1">
                          <a:latin typeface="Verdana"/>
                          <a:ea typeface="Times New Roman"/>
                          <a:cs typeface="Arial"/>
                        </a:rPr>
                        <a:t>7,9%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i="1">
                          <a:latin typeface="Verdana"/>
                          <a:ea typeface="Times New Roman"/>
                          <a:cs typeface="Arial"/>
                        </a:rPr>
                        <a:t>21,0%</a:t>
                      </a:r>
                      <a:endParaRPr lang="it-IT" sz="10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latin typeface="Verdana"/>
                          <a:ea typeface="Times New Roman"/>
                          <a:cs typeface="Arial"/>
                        </a:rPr>
                        <a:t>100%</a:t>
                      </a:r>
                      <a:endParaRPr lang="it-IT" sz="10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6" name="Immagine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786266" y="3944481"/>
            <a:ext cx="5549323" cy="2767824"/>
          </a:xfrm>
          <a:prstGeom prst="rect">
            <a:avLst/>
          </a:prstGeom>
        </p:spPr>
      </p:pic>
      <p:sp>
        <p:nvSpPr>
          <p:cNvPr id="17" name="Segnaposto contenuto 4"/>
          <p:cNvSpPr txBox="1">
            <a:spLocks/>
          </p:cNvSpPr>
          <p:nvPr/>
        </p:nvSpPr>
        <p:spPr>
          <a:xfrm>
            <a:off x="1503415" y="4623081"/>
            <a:ext cx="3282851" cy="1540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GB" sz="2000" b="1" dirty="0"/>
              <a:t>The registered taken in charge by PES within 4 months </a:t>
            </a:r>
          </a:p>
          <a:p>
            <a:pPr marL="742950" lvl="1" indent="-285750" algn="ctr">
              <a:spcBef>
                <a:spcPct val="20000"/>
              </a:spcBef>
              <a:buFont typeface="Arial"/>
              <a:buChar char="–"/>
              <a:defRPr/>
            </a:pP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3" name="Segnaposto contenuto 4"/>
          <p:cNvSpPr>
            <a:spLocks noGrp="1"/>
          </p:cNvSpPr>
          <p:nvPr>
            <p:ph idx="1"/>
          </p:nvPr>
        </p:nvSpPr>
        <p:spPr>
          <a:xfrm>
            <a:off x="1969986" y="1554480"/>
            <a:ext cx="8229600" cy="4061048"/>
          </a:xfrm>
        </p:spPr>
        <p:txBody>
          <a:bodyPr>
            <a:noAutofit/>
          </a:bodyPr>
          <a:lstStyle/>
          <a:p>
            <a:pPr lvl="0"/>
            <a:r>
              <a:rPr lang="en-GB" sz="2400" dirty="0"/>
              <a:t>“4 months” objectives only partially reached by EU Partners </a:t>
            </a:r>
          </a:p>
          <a:p>
            <a:pPr lvl="0"/>
            <a:r>
              <a:rPr lang="en-GB" sz="2400" dirty="0"/>
              <a:t>Serbia: many assisted and ensured 3 months time-lag but problems concerning budget availability  (e.g. Self-employment)</a:t>
            </a:r>
          </a:p>
          <a:p>
            <a:r>
              <a:rPr lang="en-GB" sz="2400" dirty="0"/>
              <a:t>Italy:  223,846 participants to the measure</a:t>
            </a:r>
          </a:p>
          <a:p>
            <a:pPr lvl="0"/>
            <a:endParaRPr lang="en-GB" sz="2400" dirty="0"/>
          </a:p>
          <a:p>
            <a:pPr lvl="1"/>
            <a:endParaRPr lang="it-IT" sz="2400" dirty="0"/>
          </a:p>
        </p:txBody>
      </p:sp>
      <p:sp>
        <p:nvSpPr>
          <p:cNvPr id="14" name="Rettangolo 13"/>
          <p:cNvSpPr/>
          <p:nvPr/>
        </p:nvSpPr>
        <p:spPr>
          <a:xfrm>
            <a:off x="1617045" y="246601"/>
            <a:ext cx="45347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Delivery of the Measures: results 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3" name="Segnaposto contenuto 4"/>
          <p:cNvSpPr>
            <a:spLocks noGrp="1"/>
          </p:cNvSpPr>
          <p:nvPr>
            <p:ph idx="1"/>
          </p:nvPr>
        </p:nvSpPr>
        <p:spPr>
          <a:xfrm>
            <a:off x="1988690" y="1756975"/>
            <a:ext cx="8229600" cy="4061048"/>
          </a:xfrm>
        </p:spPr>
        <p:txBody>
          <a:bodyPr>
            <a:noAutofit/>
          </a:bodyPr>
          <a:lstStyle/>
          <a:p>
            <a:pPr lvl="0"/>
            <a:r>
              <a:rPr lang="en-GB" sz="2400" dirty="0"/>
              <a:t>All PES follow a standardised process and profiling </a:t>
            </a:r>
          </a:p>
          <a:p>
            <a:pPr lvl="0"/>
            <a:r>
              <a:rPr lang="en-GB" sz="2400" dirty="0"/>
              <a:t>Italy: new delivery model (at least 3 public-private delivery model), higher cooperation PES/Private agencies</a:t>
            </a:r>
          </a:p>
          <a:p>
            <a:pPr lvl="0"/>
            <a:r>
              <a:rPr lang="en-GB" sz="2400" dirty="0"/>
              <a:t>France: personalized approach (different intensity of service, good ratio between human resources and customers, additional expertises based on the institutional partnership  with the Mission Locales)</a:t>
            </a:r>
          </a:p>
          <a:p>
            <a:pPr lvl="0"/>
            <a:r>
              <a:rPr lang="en-GB" sz="2400" dirty="0"/>
              <a:t>Serbia good model of profiling  articulated in various steps</a:t>
            </a:r>
          </a:p>
          <a:p>
            <a:r>
              <a:rPr lang="en-GB" sz="2400" dirty="0"/>
              <a:t>Italy and Hungary: weak link between profiling/personalized approach and chose of the measures (e.g. IT huge amount of traineeships: 135,895 on 223,846 )</a:t>
            </a:r>
          </a:p>
          <a:p>
            <a:pPr lvl="0"/>
            <a:endParaRPr lang="en-GB" sz="2400" dirty="0"/>
          </a:p>
          <a:p>
            <a:pPr lvl="1"/>
            <a:endParaRPr lang="it-IT" sz="2400" dirty="0"/>
          </a:p>
        </p:txBody>
      </p:sp>
      <p:sp>
        <p:nvSpPr>
          <p:cNvPr id="14" name="Rettangolo 13"/>
          <p:cNvSpPr/>
          <p:nvPr/>
        </p:nvSpPr>
        <p:spPr>
          <a:xfrm>
            <a:off x="1617046" y="246601"/>
            <a:ext cx="5577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Delivery of the measures: implementation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617045" y="246601"/>
            <a:ext cx="3454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Good practices identified 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13" name="Segnaposto contenuto 4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Profiling</a:t>
            </a:r>
            <a:r>
              <a:rPr lang="en-GB" sz="2800" dirty="0"/>
              <a:t> – Methods followed by (France and Serbia) </a:t>
            </a:r>
          </a:p>
          <a:p>
            <a:r>
              <a:rPr lang="en-GB" sz="2800" dirty="0">
                <a:solidFill>
                  <a:srgbClr val="FF0000"/>
                </a:solidFill>
              </a:rPr>
              <a:t>Informative system and monitoring</a:t>
            </a:r>
            <a:r>
              <a:rPr lang="en-GB" sz="2800" dirty="0"/>
              <a:t> – ‘National digital platform’ (Italy)</a:t>
            </a:r>
          </a:p>
          <a:p>
            <a:r>
              <a:rPr lang="en-GB" sz="2800" dirty="0">
                <a:solidFill>
                  <a:srgbClr val="FF0000"/>
                </a:solidFill>
              </a:rPr>
              <a:t>Communication </a:t>
            </a:r>
            <a:r>
              <a:rPr lang="en-GB" sz="2800" dirty="0"/>
              <a:t>– ‘Employment Caravan’ (Serbia)</a:t>
            </a:r>
          </a:p>
          <a:p>
            <a:r>
              <a:rPr lang="en-GB" sz="2800" dirty="0">
                <a:solidFill>
                  <a:srgbClr val="FF0000"/>
                </a:solidFill>
              </a:rPr>
              <a:t>Employment services</a:t>
            </a:r>
            <a:r>
              <a:rPr lang="en-GB" sz="2800" dirty="0"/>
              <a:t>:</a:t>
            </a:r>
          </a:p>
          <a:p>
            <a:pPr lvl="1"/>
            <a:r>
              <a:rPr lang="en-GB" dirty="0" smtClean="0"/>
              <a:t>Collective  support inspired to ‘</a:t>
            </a:r>
            <a:r>
              <a:rPr lang="en-GB" i="1" dirty="0" smtClean="0"/>
              <a:t>Club Junes</a:t>
            </a:r>
            <a:r>
              <a:rPr lang="en-GB" dirty="0" smtClean="0"/>
              <a:t>’ (France) </a:t>
            </a:r>
          </a:p>
          <a:p>
            <a:pPr lvl="1"/>
            <a:r>
              <a:rPr lang="en-GB" dirty="0" smtClean="0"/>
              <a:t>Mentor network  (Hungary)</a:t>
            </a:r>
          </a:p>
          <a:p>
            <a:pPr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3" name="Segnaposto contenuto 4"/>
          <p:cNvSpPr>
            <a:spLocks noGrp="1"/>
          </p:cNvSpPr>
          <p:nvPr>
            <p:ph idx="1"/>
          </p:nvPr>
        </p:nvSpPr>
        <p:spPr>
          <a:xfrm>
            <a:off x="1988690" y="1756975"/>
            <a:ext cx="8229600" cy="4061048"/>
          </a:xfrm>
        </p:spPr>
        <p:txBody>
          <a:bodyPr>
            <a:noAutofit/>
          </a:bodyPr>
          <a:lstStyle/>
          <a:p>
            <a:pPr lvl="0"/>
            <a:r>
              <a:rPr lang="en-GB" sz="2000" dirty="0"/>
              <a:t>Youth Guarantee: </a:t>
            </a:r>
          </a:p>
          <a:p>
            <a:pPr lvl="1"/>
            <a:r>
              <a:rPr lang="en-GB" sz="1600" dirty="0"/>
              <a:t>“</a:t>
            </a:r>
            <a:r>
              <a:rPr lang="en-GB" sz="1800" dirty="0"/>
              <a:t>Ensure that </a:t>
            </a:r>
            <a:r>
              <a:rPr lang="en-GB" sz="1800" b="1" dirty="0"/>
              <a:t>all young people </a:t>
            </a:r>
            <a:r>
              <a:rPr lang="en-GB" sz="1800" dirty="0"/>
              <a:t>under 25 get </a:t>
            </a:r>
            <a:r>
              <a:rPr lang="en-GB" sz="1800" b="1" dirty="0"/>
              <a:t>a good-quality offer </a:t>
            </a:r>
            <a:r>
              <a:rPr lang="en-GB" sz="1800" dirty="0"/>
              <a:t>(employment, apprenticeship, traineeship or continued education) </a:t>
            </a:r>
            <a:r>
              <a:rPr lang="en-GB" sz="1800" b="1" dirty="0"/>
              <a:t>within 4 months</a:t>
            </a:r>
            <a:r>
              <a:rPr lang="en-GB" sz="1800" dirty="0"/>
              <a:t> of them leaving education or becoming unemployed”</a:t>
            </a:r>
          </a:p>
          <a:p>
            <a:pPr lvl="1">
              <a:buNone/>
            </a:pPr>
            <a:endParaRPr lang="en-GB" sz="1800" dirty="0"/>
          </a:p>
          <a:p>
            <a:r>
              <a:rPr lang="en-GB" sz="2000" dirty="0"/>
              <a:t>2015 Youth Service Package (YSP): </a:t>
            </a:r>
            <a:r>
              <a:rPr lang="it-IT" sz="2000" dirty="0" err="1"/>
              <a:t>within</a:t>
            </a:r>
            <a:r>
              <a:rPr lang="it-IT" sz="2000" dirty="0"/>
              <a:t> 3 </a:t>
            </a:r>
            <a:r>
              <a:rPr lang="it-IT" sz="2000" dirty="0" err="1"/>
              <a:t>months</a:t>
            </a:r>
            <a:r>
              <a:rPr lang="it-IT" sz="2000" dirty="0"/>
              <a:t> </a:t>
            </a:r>
            <a:r>
              <a:rPr lang="it-IT" sz="2000" dirty="0" err="1"/>
              <a:t>after</a:t>
            </a:r>
            <a:r>
              <a:rPr lang="it-IT" sz="2000" dirty="0"/>
              <a:t> </a:t>
            </a:r>
            <a:r>
              <a:rPr lang="it-IT" sz="2000" dirty="0" err="1"/>
              <a:t>registering</a:t>
            </a:r>
            <a:r>
              <a:rPr lang="it-IT" sz="2000" dirty="0"/>
              <a:t> </a:t>
            </a:r>
            <a:r>
              <a:rPr lang="it-IT" sz="2000" dirty="0" err="1"/>
              <a:t>unemployed</a:t>
            </a:r>
            <a:r>
              <a:rPr lang="it-IT" sz="2000" dirty="0"/>
              <a:t>: </a:t>
            </a:r>
          </a:p>
          <a:p>
            <a:pPr lvl="1"/>
            <a:r>
              <a:rPr lang="it-IT" sz="1800" dirty="0" err="1"/>
              <a:t>Assessment</a:t>
            </a:r>
            <a:r>
              <a:rPr lang="it-IT" sz="1800" dirty="0"/>
              <a:t> of </a:t>
            </a:r>
            <a:r>
              <a:rPr lang="it-IT" sz="1800" dirty="0" err="1"/>
              <a:t>employability</a:t>
            </a:r>
            <a:r>
              <a:rPr lang="it-IT" sz="1800" dirty="0"/>
              <a:t> </a:t>
            </a:r>
          </a:p>
          <a:p>
            <a:pPr lvl="1"/>
            <a:r>
              <a:rPr lang="it-IT" sz="1800" dirty="0"/>
              <a:t>Development of </a:t>
            </a:r>
            <a:r>
              <a:rPr lang="it-IT" sz="1800" dirty="0" err="1"/>
              <a:t>individual</a:t>
            </a:r>
            <a:r>
              <a:rPr lang="it-IT" sz="1800" dirty="0"/>
              <a:t> </a:t>
            </a:r>
            <a:r>
              <a:rPr lang="it-IT" sz="1800" dirty="0" err="1"/>
              <a:t>employment</a:t>
            </a:r>
            <a:r>
              <a:rPr lang="it-IT" sz="1800" dirty="0"/>
              <a:t> </a:t>
            </a:r>
            <a:r>
              <a:rPr lang="it-IT" sz="1800" dirty="0" err="1"/>
              <a:t>action</a:t>
            </a:r>
            <a:r>
              <a:rPr lang="it-IT" sz="1800" dirty="0"/>
              <a:t> </a:t>
            </a:r>
            <a:r>
              <a:rPr lang="it-IT" sz="1800" dirty="0" err="1"/>
              <a:t>plans</a:t>
            </a:r>
            <a:r>
              <a:rPr lang="it-IT" sz="1800" dirty="0"/>
              <a:t> and </a:t>
            </a:r>
            <a:r>
              <a:rPr lang="it-IT" sz="1800" dirty="0" err="1"/>
              <a:t>prescription</a:t>
            </a:r>
            <a:r>
              <a:rPr lang="it-IT" sz="1800" dirty="0"/>
              <a:t> of </a:t>
            </a:r>
            <a:r>
              <a:rPr lang="it-IT" sz="1800" dirty="0" err="1"/>
              <a:t>measures</a:t>
            </a:r>
            <a:r>
              <a:rPr lang="it-IT" sz="1800" dirty="0"/>
              <a:t> and </a:t>
            </a:r>
            <a:r>
              <a:rPr lang="it-IT" sz="1800" dirty="0" err="1"/>
              <a:t>activites</a:t>
            </a:r>
            <a:r>
              <a:rPr lang="it-IT" sz="1800" dirty="0"/>
              <a:t> </a:t>
            </a:r>
            <a:r>
              <a:rPr lang="it-IT" sz="1800" dirty="0" err="1"/>
              <a:t>aimed</a:t>
            </a:r>
            <a:r>
              <a:rPr lang="it-IT" sz="1800" dirty="0"/>
              <a:t> </a:t>
            </a:r>
            <a:r>
              <a:rPr lang="it-IT" sz="1800" dirty="0" err="1"/>
              <a:t>at</a:t>
            </a:r>
            <a:r>
              <a:rPr lang="it-IT" sz="1800" dirty="0"/>
              <a:t> </a:t>
            </a:r>
            <a:r>
              <a:rPr lang="it-IT" sz="1800" dirty="0" err="1"/>
              <a:t>increasing</a:t>
            </a:r>
            <a:r>
              <a:rPr lang="it-IT" sz="1800" dirty="0"/>
              <a:t> </a:t>
            </a:r>
            <a:r>
              <a:rPr lang="it-IT" sz="1800" dirty="0" err="1"/>
              <a:t>employability</a:t>
            </a:r>
            <a:r>
              <a:rPr lang="it-IT" sz="1800" dirty="0"/>
              <a:t> </a:t>
            </a:r>
          </a:p>
          <a:p>
            <a:pPr lvl="1"/>
            <a:r>
              <a:rPr lang="it-IT" sz="1800" dirty="0"/>
              <a:t>Job </a:t>
            </a:r>
            <a:r>
              <a:rPr lang="it-IT" sz="1800" dirty="0" err="1"/>
              <a:t>offer</a:t>
            </a:r>
            <a:r>
              <a:rPr lang="it-IT" sz="1800" dirty="0"/>
              <a:t> </a:t>
            </a:r>
            <a:r>
              <a:rPr lang="it-IT" sz="1800" dirty="0"/>
              <a:t>or </a:t>
            </a:r>
            <a:r>
              <a:rPr lang="it-IT" sz="1800" dirty="0" err="1"/>
              <a:t>inclusion</a:t>
            </a:r>
            <a:r>
              <a:rPr lang="it-IT" sz="1800" dirty="0"/>
              <a:t> in some of the ALMP </a:t>
            </a:r>
            <a:r>
              <a:rPr lang="it-IT" sz="1800" dirty="0" err="1"/>
              <a:t>measures</a:t>
            </a:r>
            <a:r>
              <a:rPr lang="it-IT" sz="1800" dirty="0"/>
              <a:t> </a:t>
            </a:r>
          </a:p>
          <a:p>
            <a:endParaRPr lang="it-IT" sz="2000" dirty="0"/>
          </a:p>
        </p:txBody>
      </p:sp>
      <p:sp>
        <p:nvSpPr>
          <p:cNvPr id="14" name="Rettangolo 13"/>
          <p:cNvSpPr/>
          <p:nvPr/>
        </p:nvSpPr>
        <p:spPr>
          <a:xfrm>
            <a:off x="1617046" y="246601"/>
            <a:ext cx="3327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Objectives of the project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617046" y="246601"/>
            <a:ext cx="5855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The project ‘Benchmarking the role of PES...’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15" name="Segnaposto contenut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600" dirty="0"/>
              <a:t>Objectives:</a:t>
            </a:r>
          </a:p>
          <a:p>
            <a:pPr lvl="1"/>
            <a:r>
              <a:rPr lang="en-GB" sz="1600" dirty="0"/>
              <a:t>Identifying the common PES’ fields of activity in the implementation of the YG;</a:t>
            </a:r>
          </a:p>
          <a:p>
            <a:pPr lvl="1"/>
            <a:r>
              <a:rPr lang="en-GB" sz="1600" dirty="0"/>
              <a:t>Comparing the extent to which PES have recourse to partnerships with other public, private and third sector bodies </a:t>
            </a:r>
          </a:p>
          <a:p>
            <a:pPr lvl="1"/>
            <a:r>
              <a:rPr lang="en-GB" sz="1600" dirty="0"/>
              <a:t>Identifying the success factors and determinants of poor performances</a:t>
            </a:r>
          </a:p>
          <a:p>
            <a:pPr lvl="1"/>
            <a:r>
              <a:rPr lang="en-GB" sz="1600" dirty="0"/>
              <a:t>Finding best practices and drawing lessons which are transferable</a:t>
            </a:r>
          </a:p>
          <a:p>
            <a:pPr lvl="1"/>
            <a:r>
              <a:rPr lang="en-GB" sz="1600" dirty="0"/>
              <a:t>Disseminating the results of the study and fostering mutual learning processes.</a:t>
            </a:r>
          </a:p>
          <a:p>
            <a:r>
              <a:rPr lang="en-GB" sz="1600" dirty="0"/>
              <a:t>Methodology:</a:t>
            </a:r>
          </a:p>
          <a:p>
            <a:pPr lvl="1"/>
            <a:r>
              <a:rPr lang="en-US" sz="1600" dirty="0"/>
              <a:t>Desk analysis (YG plans, monitoring documents, evaluation report, etc.)  </a:t>
            </a:r>
          </a:p>
          <a:p>
            <a:pPr lvl="1"/>
            <a:r>
              <a:rPr lang="en-US" sz="1600" dirty="0"/>
              <a:t>National case studies: questionnaire, focus group and interview with  national Authorities  and Public Employment Services : P</a:t>
            </a:r>
            <a:r>
              <a:rPr lang="it-IT" sz="1600" dirty="0" err="1"/>
              <a:t>ôle</a:t>
            </a:r>
            <a:r>
              <a:rPr lang="it-IT" sz="1600" dirty="0"/>
              <a:t> </a:t>
            </a:r>
            <a:r>
              <a:rPr lang="it-IT" sz="1600" dirty="0" err="1"/>
              <a:t>Emploi</a:t>
            </a:r>
            <a:r>
              <a:rPr lang="it-IT" sz="1600" dirty="0"/>
              <a:t> (France), PES (</a:t>
            </a:r>
            <a:r>
              <a:rPr lang="it-IT" sz="1600" dirty="0" err="1"/>
              <a:t>Hungary</a:t>
            </a:r>
            <a:r>
              <a:rPr lang="it-IT" sz="1600" dirty="0"/>
              <a:t>), PES (Italy) and National </a:t>
            </a:r>
            <a:r>
              <a:rPr lang="it-IT" sz="1600" dirty="0" err="1"/>
              <a:t>Employment</a:t>
            </a:r>
            <a:r>
              <a:rPr lang="it-IT" sz="1600" dirty="0"/>
              <a:t> Service - NES (Serbia)</a:t>
            </a:r>
          </a:p>
          <a:p>
            <a:pPr lvl="1"/>
            <a:r>
              <a:rPr lang="it-IT" sz="1600" dirty="0" err="1"/>
              <a:t>Statistics</a:t>
            </a:r>
            <a:r>
              <a:rPr lang="it-IT" sz="1600" dirty="0"/>
              <a:t> on </a:t>
            </a:r>
            <a:r>
              <a:rPr lang="it-IT" sz="1600" dirty="0" err="1"/>
              <a:t>participants</a:t>
            </a:r>
            <a:r>
              <a:rPr lang="it-IT" sz="1600" dirty="0"/>
              <a:t>, timing  and </a:t>
            </a:r>
            <a:r>
              <a:rPr lang="it-IT" sz="1600" dirty="0" err="1"/>
              <a:t>services</a:t>
            </a:r>
            <a:r>
              <a:rPr lang="it-IT" sz="1600" dirty="0"/>
              <a:t>/</a:t>
            </a:r>
            <a:r>
              <a:rPr lang="it-IT" sz="1600" dirty="0" err="1"/>
              <a:t>mesures</a:t>
            </a:r>
            <a:r>
              <a:rPr lang="it-IT" sz="1600" dirty="0"/>
              <a:t> </a:t>
            </a:r>
            <a:r>
              <a:rPr lang="it-IT" sz="1600" dirty="0" err="1"/>
              <a:t>provided</a:t>
            </a:r>
            <a:r>
              <a:rPr lang="it-IT" sz="1600" dirty="0"/>
              <a:t> </a:t>
            </a:r>
          </a:p>
          <a:p>
            <a:pPr lvl="1"/>
            <a:r>
              <a:rPr lang="it-IT" sz="1600" dirty="0"/>
              <a:t>Comparative </a:t>
            </a:r>
            <a:r>
              <a:rPr lang="it-IT" sz="1600" dirty="0" err="1"/>
              <a:t>analysis</a:t>
            </a:r>
            <a:r>
              <a:rPr lang="it-IT" sz="1600" dirty="0"/>
              <a:t>  </a:t>
            </a:r>
            <a:r>
              <a:rPr lang="it-IT" sz="1600" dirty="0" err="1"/>
              <a:t>of</a:t>
            </a:r>
            <a:r>
              <a:rPr lang="it-IT" sz="1600" dirty="0"/>
              <a:t>  PES’ </a:t>
            </a:r>
            <a:r>
              <a:rPr lang="it-IT" sz="1600" dirty="0" err="1"/>
              <a:t>performence</a:t>
            </a:r>
            <a:r>
              <a:rPr lang="it-IT" sz="1600" dirty="0"/>
              <a:t> , </a:t>
            </a:r>
            <a:r>
              <a:rPr lang="it-IT" sz="1600" dirty="0" err="1"/>
              <a:t>combining</a:t>
            </a:r>
            <a:r>
              <a:rPr lang="it-IT" sz="1600" dirty="0"/>
              <a:t>  qualitative information and </a:t>
            </a:r>
            <a:r>
              <a:rPr lang="it-IT" sz="1600" dirty="0" err="1"/>
              <a:t>statistics</a:t>
            </a:r>
            <a:r>
              <a:rPr lang="it-IT" sz="1600" dirty="0"/>
              <a:t> on </a:t>
            </a:r>
            <a:r>
              <a:rPr lang="it-IT" sz="1600" dirty="0" err="1"/>
              <a:t>monitoring</a:t>
            </a:r>
            <a:r>
              <a:rPr lang="it-IT" sz="1600" dirty="0"/>
              <a:t> data (</a:t>
            </a:r>
            <a:r>
              <a:rPr lang="it-IT" sz="1600" dirty="0" err="1"/>
              <a:t>avilable</a:t>
            </a:r>
            <a:r>
              <a:rPr lang="it-IT" sz="1600" dirty="0"/>
              <a:t> </a:t>
            </a:r>
            <a:r>
              <a:rPr lang="it-IT" sz="1600" dirty="0" err="1"/>
              <a:t>only</a:t>
            </a:r>
            <a:r>
              <a:rPr lang="it-IT" sz="1600" dirty="0"/>
              <a:t> </a:t>
            </a:r>
            <a:r>
              <a:rPr lang="it-IT" sz="1600" dirty="0" err="1"/>
              <a:t>for</a:t>
            </a:r>
            <a:r>
              <a:rPr lang="it-IT" sz="1600" dirty="0"/>
              <a:t> France and Italy)</a:t>
            </a:r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617046" y="246601"/>
            <a:ext cx="4623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General labour market conditions </a:t>
            </a:r>
            <a:endParaRPr lang="it-IT" sz="2400" b="1" dirty="0">
              <a:solidFill>
                <a:schemeClr val="bg1"/>
              </a:solidFill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6854" y="935820"/>
            <a:ext cx="4455252" cy="2767824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9914" y="935828"/>
            <a:ext cx="4455252" cy="2767824"/>
          </a:xfrm>
          <a:prstGeom prst="rect">
            <a:avLst/>
          </a:prstGeom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9090" y="3801967"/>
            <a:ext cx="4436077" cy="2761727"/>
          </a:xfrm>
          <a:prstGeom prst="rect">
            <a:avLst/>
          </a:prstGeom>
        </p:spPr>
      </p:pic>
      <p:sp>
        <p:nvSpPr>
          <p:cNvPr id="23" name="Segnaposto contenuto 4"/>
          <p:cNvSpPr>
            <a:spLocks noGrp="1"/>
          </p:cNvSpPr>
          <p:nvPr>
            <p:ph idx="1"/>
          </p:nvPr>
        </p:nvSpPr>
        <p:spPr>
          <a:xfrm>
            <a:off x="6185890" y="3840585"/>
            <a:ext cx="4416216" cy="2723108"/>
          </a:xfr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en-GB" sz="2000" b="1" dirty="0"/>
              <a:t>Country peculiarities </a:t>
            </a:r>
          </a:p>
          <a:p>
            <a:pPr lvl="0"/>
            <a:r>
              <a:rPr lang="en-GB" sz="2000" dirty="0"/>
              <a:t> France: Disadvantaged urban areas</a:t>
            </a:r>
          </a:p>
          <a:p>
            <a:pPr lvl="0"/>
            <a:r>
              <a:rPr lang="en-GB" sz="2000" dirty="0"/>
              <a:t>Italy: High regional disparities </a:t>
            </a:r>
          </a:p>
          <a:p>
            <a:r>
              <a:rPr lang="en-GB" sz="2000" dirty="0"/>
              <a:t>Hungary: High regional disparities</a:t>
            </a:r>
          </a:p>
          <a:p>
            <a:r>
              <a:rPr lang="en-GB" sz="2000" dirty="0"/>
              <a:t>Serbia: general low offer of work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617046" y="246601"/>
            <a:ext cx="2823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Trend of NEET 15-24 </a:t>
            </a:r>
            <a:endParaRPr lang="it-IT" sz="2400" b="1" dirty="0">
              <a:solidFill>
                <a:schemeClr val="bg1"/>
              </a:solidFill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4499" y="1581459"/>
            <a:ext cx="6903002" cy="417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626637" y="129706"/>
            <a:ext cx="863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Governance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of the national YG </a:t>
            </a:r>
            <a:r>
              <a:rPr lang="fr-FR" sz="2400" b="1" dirty="0" err="1">
                <a:solidFill>
                  <a:schemeClr val="bg1"/>
                </a:solidFill>
                <a:latin typeface="Titillium semibold"/>
              </a:rPr>
              <a:t>schemes</a:t>
            </a:r>
            <a:r>
              <a:rPr lang="fr-FR" sz="2400" b="1" dirty="0">
                <a:solidFill>
                  <a:schemeClr val="bg1"/>
                </a:solidFill>
                <a:latin typeface="Titillium semibold"/>
              </a:rPr>
              <a:t> </a:t>
            </a:r>
            <a:endParaRPr lang="fr-FR" sz="2400" b="1" dirty="0">
              <a:solidFill>
                <a:schemeClr val="bg1"/>
              </a:solidFill>
              <a:latin typeface="Titillium semibold"/>
            </a:endParaRPr>
          </a:p>
        </p:txBody>
      </p:sp>
      <p:graphicFrame>
        <p:nvGraphicFramePr>
          <p:cNvPr id="46" name="Tabella 45"/>
          <p:cNvGraphicFramePr>
            <a:graphicFrameLocks noGrp="1"/>
          </p:cNvGraphicFramePr>
          <p:nvPr/>
        </p:nvGraphicFramePr>
        <p:xfrm>
          <a:off x="1973705" y="1918738"/>
          <a:ext cx="8286930" cy="4196125"/>
        </p:xfrm>
        <a:graphic>
          <a:graphicData uri="http://schemas.openxmlformats.org/drawingml/2006/table">
            <a:tbl>
              <a:tblPr/>
              <a:tblGrid>
                <a:gridCol w="620960"/>
                <a:gridCol w="1162869"/>
                <a:gridCol w="1514007"/>
                <a:gridCol w="1603948"/>
                <a:gridCol w="1828800"/>
                <a:gridCol w="1556346"/>
              </a:tblGrid>
              <a:tr h="419725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defRPr/>
                      </a:pPr>
                      <a:r>
                        <a:rPr lang="it-IT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Coordination</a:t>
                      </a:r>
                    </a:p>
                  </a:txBody>
                  <a:tcPr marL="72000" marR="72000" marT="72000" marB="72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defRPr/>
                      </a:pPr>
                      <a:r>
                        <a:rPr lang="it-IT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</a:t>
                      </a:r>
                    </a:p>
                  </a:txBody>
                  <a:tcPr marL="72000" marR="72000" marT="72000" marB="72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defRPr/>
                      </a:pPr>
                      <a:r>
                        <a:rPr lang="it-IT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Partners</a:t>
                      </a:r>
                      <a:endParaRPr lang="it-IT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defRPr/>
                      </a:pPr>
                      <a:r>
                        <a:rPr lang="it-IT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Monitoring </a:t>
                      </a:r>
                    </a:p>
                  </a:txBody>
                  <a:tcPr marL="72000" marR="72000" marT="72000" marB="72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defRPr/>
                      </a:pPr>
                      <a:r>
                        <a:rPr lang="it-IT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</a:p>
                  </a:txBody>
                  <a:tcPr marL="72000" marR="72000" marT="72000" marB="72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24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Ministry of Labour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it-IT" sz="1400" dirty="0" smtClean="0"/>
                        <a:t>ôle </a:t>
                      </a:r>
                      <a:r>
                        <a:rPr lang="it-IT" sz="1400" dirty="0" err="1" smtClean="0"/>
                        <a:t>Emploie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Mission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Locales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Minsitry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Private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providers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PES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centralise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information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NEETs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15-25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r>
                        <a:rPr lang="it-IT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olds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549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Ministry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national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Economy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NES with Education Ministry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Minsitry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NGOs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Counties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Survey</a:t>
                      </a:r>
                      <a:r>
                        <a:rPr lang="it-IT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549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Ministry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Labour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Regions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PES </a:t>
                      </a:r>
                      <a:r>
                        <a:rPr lang="it-IT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Economic</a:t>
                      </a:r>
                      <a:r>
                        <a:rPr lang="it-IT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social </a:t>
                      </a:r>
                      <a:r>
                        <a:rPr lang="it-IT" sz="1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Partners</a:t>
                      </a:r>
                      <a:r>
                        <a:rPr lang="it-IT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Private </a:t>
                      </a:r>
                      <a:r>
                        <a:rPr lang="it-IT" sz="1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providers</a:t>
                      </a:r>
                      <a:endParaRPr lang="it-IT" sz="14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Employers</a:t>
                      </a:r>
                      <a:r>
                        <a:rPr lang="it-IT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PES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centralise information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NEETs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15-29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r>
                        <a:rPr lang="it-IT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olds</a:t>
                      </a: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66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SR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Ministry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endParaRPr lang="it-IT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Local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Governments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Economic</a:t>
                      </a:r>
                      <a:r>
                        <a:rPr lang="it-IT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social </a:t>
                      </a:r>
                      <a:r>
                        <a:rPr lang="it-IT" sz="1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Partners</a:t>
                      </a:r>
                      <a:r>
                        <a:rPr lang="it-IT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PES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centralise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information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youngsters</a:t>
                      </a:r>
                      <a:r>
                        <a:rPr lang="it-IT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19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617045" y="246601"/>
            <a:ext cx="5335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Role of PES and aims of the partnerships</a:t>
            </a:r>
            <a:endParaRPr lang="it-I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973705" y="1918738"/>
          <a:ext cx="8286933" cy="3493711"/>
        </p:xfrm>
        <a:graphic>
          <a:graphicData uri="http://schemas.openxmlformats.org/drawingml/2006/table">
            <a:tbl>
              <a:tblPr/>
              <a:tblGrid>
                <a:gridCol w="524657"/>
                <a:gridCol w="2491076"/>
                <a:gridCol w="2559573"/>
                <a:gridCol w="2711627"/>
              </a:tblGrid>
              <a:tr h="419725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endParaRPr lang="it-IT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defRPr/>
                      </a:pPr>
                      <a:r>
                        <a:rPr lang="it-IT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Role</a:t>
                      </a:r>
                      <a: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PES</a:t>
                      </a:r>
                      <a:endParaRPr lang="it-IT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defRPr/>
                      </a:pPr>
                      <a:r>
                        <a:rPr lang="it-IT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Role</a:t>
                      </a:r>
                      <a: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main</a:t>
                      </a:r>
                      <a: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patners</a:t>
                      </a:r>
                      <a: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defRPr/>
                      </a:pPr>
                      <a:r>
                        <a:rPr lang="it-IT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main</a:t>
                      </a:r>
                      <a: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partnerships</a:t>
                      </a:r>
                      <a:endParaRPr lang="it-IT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24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Outreach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register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follow-up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Provision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measures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but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limitetd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extent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Institutional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cooepration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549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Outreach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register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endParaRPr 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endParaRPr lang="it-IT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549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Outreach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register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Outreach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register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Provision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most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measures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Partenrship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inforamtion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Divion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tasks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regarding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take up and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measures</a:t>
                      </a:r>
                      <a:endParaRPr lang="it-IT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66"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SR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Register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Provision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measures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defRPr/>
                      </a:pP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Institutional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cooepration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617046" y="246601"/>
            <a:ext cx="55091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Capacity of PES and preparation to the YG</a:t>
            </a:r>
            <a:endParaRPr lang="it-I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1969986" y="1583520"/>
          <a:ext cx="8290652" cy="4389120"/>
        </p:xfrm>
        <a:graphic>
          <a:graphicData uri="http://schemas.openxmlformats.org/drawingml/2006/table">
            <a:tbl>
              <a:tblPr/>
              <a:tblGrid>
                <a:gridCol w="933109"/>
                <a:gridCol w="1079292"/>
                <a:gridCol w="2491340"/>
                <a:gridCol w="2385224"/>
                <a:gridCol w="1401687"/>
              </a:tblGrid>
              <a:tr h="31261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Verdana"/>
                          <a:ea typeface="Times New Roman"/>
                          <a:cs typeface="Times New Roman"/>
                        </a:rPr>
                        <a:t>Magnitude of NEET</a:t>
                      </a:r>
                      <a:endParaRPr lang="it-IT" sz="12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Verdana"/>
                          <a:ea typeface="Times New Roman"/>
                          <a:cs typeface="Times New Roman"/>
                        </a:rPr>
                        <a:t>Initial PES capacity</a:t>
                      </a:r>
                      <a:endParaRPr lang="it-IT" sz="12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Verdana"/>
                          <a:ea typeface="Times New Roman"/>
                          <a:cs typeface="Times New Roman"/>
                        </a:rPr>
                        <a:t>Preparation to the YG</a:t>
                      </a:r>
                      <a:endParaRPr lang="it-IT" sz="12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Verdana"/>
                          <a:ea typeface="Times New Roman"/>
                          <a:cs typeface="Times New Roman"/>
                        </a:rPr>
                        <a:t>State of the </a:t>
                      </a:r>
                      <a:r>
                        <a:rPr lang="en-GB" sz="1200" b="1" dirty="0" smtClean="0">
                          <a:latin typeface="Verdana"/>
                          <a:ea typeface="Times New Roman"/>
                          <a:cs typeface="Times New Roman"/>
                        </a:rPr>
                        <a:t>YG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905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Verdana"/>
                          <a:ea typeface="Times New Roman"/>
                          <a:cs typeface="Times New Roman"/>
                        </a:rPr>
                        <a:t>France</a:t>
                      </a:r>
                      <a:endParaRPr lang="it-IT" sz="1200" b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In line with EU average 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High </a:t>
                      </a: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investments in active policies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Employment centres as one-stop-shop 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High institutional capacity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Guarantee schemes already in force before the start of the YG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Additional </a:t>
                      </a: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specialized </a:t>
                      </a: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staff (788 counsellors)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Reinforcement of </a:t>
                      </a: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existing services 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Focus on the most vulnerable </a:t>
                      </a: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NEETs/Regions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Verdana"/>
                          <a:ea typeface="Times New Roman"/>
                          <a:cs typeface="Times New Roman"/>
                        </a:rPr>
                        <a:t>At operating speed</a:t>
                      </a:r>
                      <a:endParaRPr lang="it-IT" sz="1200" b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Verdana"/>
                          <a:ea typeface="Times New Roman"/>
                          <a:cs typeface="Times New Roman"/>
                        </a:rPr>
                        <a:t>Hungary</a:t>
                      </a:r>
                      <a:endParaRPr lang="it-IT" sz="1200" b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Verdana"/>
                          <a:ea typeface="Times New Roman"/>
                          <a:cs typeface="Times New Roman"/>
                        </a:rPr>
                        <a:t>In line with EU average</a:t>
                      </a:r>
                      <a:endParaRPr lang="it-IT" sz="12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Decentralized system (Counties)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>
                          <a:latin typeface="Verdana"/>
                          <a:ea typeface="Times New Roman"/>
                          <a:cs typeface="Times New Roman"/>
                        </a:rPr>
                        <a:t>Additional specialised human resources (mentor network)</a:t>
                      </a:r>
                      <a:endParaRPr lang="it-IT" sz="12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Verdana"/>
                          <a:ea typeface="Times New Roman"/>
                          <a:cs typeface="Times New Roman"/>
                        </a:rPr>
                        <a:t>Partial </a:t>
                      </a:r>
                      <a:endParaRPr lang="it-IT" sz="1200" b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4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Verdana"/>
                          <a:ea typeface="Times New Roman"/>
                          <a:cs typeface="Times New Roman"/>
                        </a:rPr>
                        <a:t>Italy </a:t>
                      </a:r>
                      <a:endParaRPr lang="it-IT" sz="1200" b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High,</a:t>
                      </a:r>
                      <a:r>
                        <a:rPr lang="en-GB" sz="1200" baseline="0" dirty="0" smtClean="0"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especially </a:t>
                      </a: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for the 25-29 year olds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Low investments in active policies and in PES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Decentralized system (Regions) 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Shortages of staff 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Lack of specialized competences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Bureaucratic approach  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New</a:t>
                      </a:r>
                      <a:r>
                        <a:rPr lang="en-GB" sz="1200" baseline="0" dirty="0" smtClean="0">
                          <a:latin typeface="Verdana"/>
                          <a:ea typeface="Times New Roman"/>
                          <a:cs typeface="Times New Roman"/>
                        </a:rPr>
                        <a:t> multi-level governance 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Training campaigns for </a:t>
                      </a: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operators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National digital platform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Involvement of private providers  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Verdana"/>
                          <a:ea typeface="Times New Roman"/>
                          <a:cs typeface="Times New Roman"/>
                        </a:rPr>
                        <a:t>Advanced</a:t>
                      </a:r>
                      <a:endParaRPr lang="it-IT" sz="1200" b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Verdana"/>
                          <a:ea typeface="Times New Roman"/>
                          <a:cs typeface="Times New Roman"/>
                        </a:rPr>
                        <a:t>Serbia </a:t>
                      </a:r>
                      <a:endParaRPr lang="it-IT" sz="1200" b="1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latin typeface="Verdana"/>
                          <a:ea typeface="Times New Roman"/>
                          <a:cs typeface="Times New Roman"/>
                        </a:rPr>
                        <a:t>n.a.</a:t>
                      </a:r>
                      <a:endParaRPr lang="it-IT" sz="12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Centralized </a:t>
                      </a: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system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Shortage of budget  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latin typeface="Verdana"/>
                          <a:ea typeface="Times New Roman"/>
                          <a:cs typeface="Times New Roman"/>
                        </a:rPr>
                        <a:t>Priority of PES established </a:t>
                      </a: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annually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 smtClean="0">
                          <a:latin typeface="Verdana"/>
                          <a:ea typeface="Times New Roman"/>
                          <a:cs typeface="Times New Roman"/>
                        </a:rPr>
                        <a:t>Constant training of staff </a:t>
                      </a:r>
                      <a:endParaRPr lang="it-IT" sz="12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latin typeface="Verdana"/>
                          <a:ea typeface="Times New Roman"/>
                          <a:cs typeface="Times New Roman"/>
                        </a:rPr>
                        <a:t>At</a:t>
                      </a:r>
                      <a:r>
                        <a:rPr lang="en-GB" sz="1200" b="1" baseline="0" dirty="0" smtClean="0"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200" b="1" dirty="0" smtClean="0">
                          <a:latin typeface="Verdana"/>
                          <a:ea typeface="Times New Roman"/>
                          <a:cs typeface="Times New Roman"/>
                        </a:rPr>
                        <a:t>operating speed</a:t>
                      </a:r>
                      <a:endParaRPr lang="it-IT" sz="1200" b="1" dirty="0" smtClean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65" y="1"/>
            <a:ext cx="5881734" cy="1321167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13" name="Segnaposto contenuto 4"/>
          <p:cNvSpPr>
            <a:spLocks noGrp="1"/>
          </p:cNvSpPr>
          <p:nvPr>
            <p:ph idx="1"/>
          </p:nvPr>
        </p:nvSpPr>
        <p:spPr>
          <a:xfrm>
            <a:off x="1988690" y="1756975"/>
            <a:ext cx="8229600" cy="4061048"/>
          </a:xfrm>
        </p:spPr>
        <p:txBody>
          <a:bodyPr>
            <a:noAutofit/>
          </a:bodyPr>
          <a:lstStyle/>
          <a:p>
            <a:pPr lvl="0"/>
            <a:r>
              <a:rPr lang="en-GB" sz="2000" dirty="0"/>
              <a:t>Significant effort for communication and information, for instance Italy at national level and other Partners more at local level </a:t>
            </a:r>
          </a:p>
          <a:p>
            <a:pPr lvl="1">
              <a:buNone/>
            </a:pPr>
            <a:endParaRPr lang="en-GB" sz="2000" dirty="0"/>
          </a:p>
          <a:p>
            <a:r>
              <a:rPr lang="en-GB" sz="2000" dirty="0"/>
              <a:t>Partnerships:</a:t>
            </a:r>
          </a:p>
          <a:p>
            <a:pPr lvl="1"/>
            <a:r>
              <a:rPr lang="en-GB" sz="2000" dirty="0"/>
              <a:t>France, strong institutional partnerships with other offices services for education/inclusion of the Ministry of Education</a:t>
            </a:r>
          </a:p>
          <a:p>
            <a:pPr lvl="1"/>
            <a:r>
              <a:rPr lang="en-GB" sz="2000" dirty="0"/>
              <a:t>Formal and informal partnership with social and economic stakeholder above all in Serbia and Hungary and to a lesser extent in Italy </a:t>
            </a:r>
          </a:p>
          <a:p>
            <a:pPr lvl="1"/>
            <a:r>
              <a:rPr lang="en-GB" sz="2000" dirty="0"/>
              <a:t>Italy, no relevant partnership with education at local level, weak effort on preventive measures </a:t>
            </a:r>
          </a:p>
          <a:p>
            <a:r>
              <a:rPr lang="en-GB" sz="2000" dirty="0"/>
              <a:t>Weak monitoring above all in Hungary, except Italy</a:t>
            </a:r>
          </a:p>
          <a:p>
            <a:pPr lvl="1"/>
            <a:endParaRPr lang="en-GB" sz="2000" dirty="0"/>
          </a:p>
          <a:p>
            <a:pPr lvl="1"/>
            <a:endParaRPr lang="it-IT" sz="2000" dirty="0"/>
          </a:p>
        </p:txBody>
      </p:sp>
      <p:sp>
        <p:nvSpPr>
          <p:cNvPr id="14" name="Rettangolo 13"/>
          <p:cNvSpPr/>
          <p:nvPr/>
        </p:nvSpPr>
        <p:spPr>
          <a:xfrm>
            <a:off x="1617045" y="246601"/>
            <a:ext cx="4661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</a:rPr>
              <a:t>Outreach to NEETs: </a:t>
            </a:r>
            <a:r>
              <a:rPr lang="en-GB" sz="2400" b="1" dirty="0" err="1">
                <a:solidFill>
                  <a:schemeClr val="bg1"/>
                </a:solidFill>
              </a:rPr>
              <a:t>implmentation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1177</Words>
  <Application>Microsoft Office PowerPoint</Application>
  <PresentationFormat>Widescreen</PresentationFormat>
  <Paragraphs>237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Titillium light</vt:lpstr>
      <vt:lpstr>Titillium semibold</vt:lpstr>
      <vt:lpstr>Verdana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demo demo</dc:creator>
  <cp:lastModifiedBy>Corso1</cp:lastModifiedBy>
  <cp:revision>116</cp:revision>
  <cp:lastPrinted>2016-05-12T09:38:17Z</cp:lastPrinted>
  <dcterms:created xsi:type="dcterms:W3CDTF">2016-02-16T08:29:25Z</dcterms:created>
  <dcterms:modified xsi:type="dcterms:W3CDTF">2016-05-13T07:52:28Z</dcterms:modified>
</cp:coreProperties>
</file>